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Open Sauce" pitchFamily="2" charset="77"/>
      <p:regular r:id="rId15"/>
    </p:embeddedFont>
    <p:embeddedFont>
      <p:font typeface="Open Sauce Bold" pitchFamily="2" charset="77"/>
      <p:regular r:id="rId16"/>
      <p:bold r:id="rId17"/>
    </p:embeddedFont>
    <p:embeddedFont>
      <p:font typeface="Open Sauce Semi-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32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4340971">
            <a:off x="6480891" y="-1615713"/>
            <a:ext cx="5326217" cy="14342699"/>
            <a:chOff x="0" y="0"/>
            <a:chExt cx="30183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358875">
            <a:off x="5600745" y="-558089"/>
            <a:ext cx="4540712" cy="12227452"/>
            <a:chOff x="0" y="0"/>
            <a:chExt cx="301836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215624" y="3086100"/>
            <a:ext cx="15781802" cy="4114800"/>
            <a:chOff x="0" y="0"/>
            <a:chExt cx="21042403" cy="5486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19719362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 b="1" spc="480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ANALYSIS OF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428875"/>
              <a:ext cx="14580073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5000" spc="200">
                  <a:solidFill>
                    <a:srgbClr val="100F0D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CONSUMER PREFERENCES AND TRENDS FOR FOUNDATION AT SEPHORA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279361" y="1345008"/>
              <a:ext cx="576304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59874" y="1154951"/>
            <a:ext cx="273654" cy="300719"/>
          </a:xfrm>
          <a:custGeom>
            <a:avLst/>
            <a:gdLst/>
            <a:ahLst/>
            <a:cxnLst/>
            <a:rect l="l" t="t" r="r" b="b"/>
            <a:pathLst>
              <a:path w="273654" h="300719">
                <a:moveTo>
                  <a:pt x="0" y="0"/>
                </a:moveTo>
                <a:lnTo>
                  <a:pt x="273654" y="0"/>
                </a:lnTo>
                <a:lnTo>
                  <a:pt x="273654" y="300719"/>
                </a:lnTo>
                <a:lnTo>
                  <a:pt x="0" y="30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3017041" y="7444412"/>
            <a:ext cx="3276632" cy="101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4"/>
              </a:lnSpc>
            </a:pPr>
            <a:r>
              <a:rPr lang="en-US" sz="2699" b="1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ASHLEY DOAN  </a:t>
            </a:r>
          </a:p>
          <a:p>
            <a:pPr algn="l">
              <a:lnSpc>
                <a:spcPts val="4184"/>
              </a:lnSpc>
            </a:pPr>
            <a:r>
              <a:rPr lang="en-US" sz="2699" b="1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SELENE NGUYEN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235516" y="-276469"/>
            <a:ext cx="5816968" cy="5816968"/>
          </a:xfrm>
          <a:custGeom>
            <a:avLst/>
            <a:gdLst/>
            <a:ahLst/>
            <a:cxnLst/>
            <a:rect l="l" t="t" r="r" b="b"/>
            <a:pathLst>
              <a:path w="5816968" h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602656" y="4129978"/>
            <a:ext cx="7126807" cy="5017272"/>
          </a:xfrm>
          <a:custGeom>
            <a:avLst/>
            <a:gdLst/>
            <a:ahLst/>
            <a:cxnLst/>
            <a:rect l="l" t="t" r="r" b="b"/>
            <a:pathLst>
              <a:path w="7126807" h="5017272">
                <a:moveTo>
                  <a:pt x="0" y="0"/>
                </a:moveTo>
                <a:lnTo>
                  <a:pt x="7126807" y="0"/>
                </a:lnTo>
                <a:lnTo>
                  <a:pt x="7126807" y="5017272"/>
                </a:lnTo>
                <a:lnTo>
                  <a:pt x="0" y="5017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052916" y="1403290"/>
            <a:ext cx="12182167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88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TOP 10 BRANDS WITH MOST PRODUCTS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71953" y="1028700"/>
            <a:ext cx="3081137" cy="3081137"/>
            <a:chOff x="0" y="0"/>
            <a:chExt cx="4108182" cy="410818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108182" cy="4108182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0F0D">
                    <a:alpha val="60000"/>
                  </a:srgbClr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330051" y="1621390"/>
              <a:ext cx="1448081" cy="85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3"/>
                </a:lnSpc>
              </a:pPr>
              <a:r>
                <a:rPr lang="en-US" sz="4177" b="1" spc="45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64840" y="3602932"/>
            <a:ext cx="3081137" cy="3081137"/>
            <a:chOff x="0" y="0"/>
            <a:chExt cx="4108182" cy="410818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108182" cy="4108182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0F0D">
                    <a:alpha val="60000"/>
                  </a:srgbClr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330051" y="1621390"/>
              <a:ext cx="1448081" cy="85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3"/>
                </a:lnSpc>
              </a:pPr>
              <a:r>
                <a:rPr lang="en-US" sz="4177" b="1" spc="45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71953" y="6177163"/>
            <a:ext cx="3081137" cy="3081137"/>
            <a:chOff x="0" y="0"/>
            <a:chExt cx="4108182" cy="410818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108182" cy="410818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0F0D">
                    <a:alpha val="60000"/>
                  </a:srgbClr>
                </a:solidFill>
                <a:prstDash val="sysDot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4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330051" y="1621390"/>
              <a:ext cx="1448081" cy="8558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3"/>
                </a:lnSpc>
              </a:pPr>
              <a:r>
                <a:rPr lang="en-US" sz="4177" b="1" spc="45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03.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028700" y="2235016"/>
            <a:ext cx="5816968" cy="5816968"/>
          </a:xfrm>
          <a:custGeom>
            <a:avLst/>
            <a:gdLst/>
            <a:ahLst/>
            <a:cxnLst/>
            <a:rect l="l" t="t" r="r" b="b"/>
            <a:pathLst>
              <a:path w="5816968" h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 rot="-3147421">
            <a:off x="2213699" y="1201063"/>
            <a:ext cx="2729799" cy="7350938"/>
            <a:chOff x="0" y="0"/>
            <a:chExt cx="301836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1489936" y="2396558"/>
            <a:ext cx="5592771" cy="653924"/>
          </a:xfrm>
          <a:custGeom>
            <a:avLst/>
            <a:gdLst/>
            <a:ahLst/>
            <a:cxnLst/>
            <a:rect l="l" t="t" r="r" b="b"/>
            <a:pathLst>
              <a:path w="5592771" h="653924">
                <a:moveTo>
                  <a:pt x="0" y="0"/>
                </a:moveTo>
                <a:lnTo>
                  <a:pt x="5592770" y="0"/>
                </a:lnTo>
                <a:lnTo>
                  <a:pt x="5592770" y="653924"/>
                </a:lnTo>
                <a:lnTo>
                  <a:pt x="0" y="653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2267516" y="5143500"/>
            <a:ext cx="5606091" cy="920149"/>
          </a:xfrm>
          <a:custGeom>
            <a:avLst/>
            <a:gdLst/>
            <a:ahLst/>
            <a:cxnLst/>
            <a:rect l="l" t="t" r="r" b="b"/>
            <a:pathLst>
              <a:path w="5606091" h="920149">
                <a:moveTo>
                  <a:pt x="0" y="0"/>
                </a:moveTo>
                <a:lnTo>
                  <a:pt x="5606091" y="0"/>
                </a:lnTo>
                <a:lnTo>
                  <a:pt x="5606091" y="920149"/>
                </a:lnTo>
                <a:lnTo>
                  <a:pt x="0" y="9201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1489936" y="1759999"/>
            <a:ext cx="5769364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b="1">
                <a:solidFill>
                  <a:srgbClr val="100F0D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isLimitedEdition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89936" y="7132262"/>
            <a:ext cx="6383671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b="1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isNatural, isOrganic, &amp; isSponsored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3790682"/>
            <a:ext cx="6160944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79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 VARIABLES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267516" y="4562525"/>
            <a:ext cx="5769364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b="1">
                <a:solidFill>
                  <a:srgbClr val="100F0D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isSephoraExclusive</a:t>
            </a:r>
          </a:p>
        </p:txBody>
      </p:sp>
      <p:sp>
        <p:nvSpPr>
          <p:cNvPr id="35" name="Freeform 35"/>
          <p:cNvSpPr/>
          <p:nvPr/>
        </p:nvSpPr>
        <p:spPr>
          <a:xfrm>
            <a:off x="11489936" y="7712652"/>
            <a:ext cx="5592771" cy="653924"/>
          </a:xfrm>
          <a:custGeom>
            <a:avLst/>
            <a:gdLst/>
            <a:ahLst/>
            <a:cxnLst/>
            <a:rect l="l" t="t" r="r" b="b"/>
            <a:pathLst>
              <a:path w="5592771" h="653924">
                <a:moveTo>
                  <a:pt x="0" y="0"/>
                </a:moveTo>
                <a:lnTo>
                  <a:pt x="5592770" y="0"/>
                </a:lnTo>
                <a:lnTo>
                  <a:pt x="5592770" y="653924"/>
                </a:lnTo>
                <a:lnTo>
                  <a:pt x="0" y="653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235516" y="-276469"/>
            <a:ext cx="5816968" cy="5816968"/>
          </a:xfrm>
          <a:custGeom>
            <a:avLst/>
            <a:gdLst/>
            <a:ahLst/>
            <a:cxnLst/>
            <a:rect l="l" t="t" r="r" b="b"/>
            <a:pathLst>
              <a:path w="5816968" h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078086" y="2993287"/>
            <a:ext cx="8131828" cy="6493656"/>
          </a:xfrm>
          <a:custGeom>
            <a:avLst/>
            <a:gdLst/>
            <a:ahLst/>
            <a:cxnLst/>
            <a:rect l="l" t="t" r="r" b="b"/>
            <a:pathLst>
              <a:path w="8131828" h="6493656">
                <a:moveTo>
                  <a:pt x="0" y="0"/>
                </a:moveTo>
                <a:lnTo>
                  <a:pt x="8131828" y="0"/>
                </a:lnTo>
                <a:lnTo>
                  <a:pt x="8131828" y="6493656"/>
                </a:lnTo>
                <a:lnTo>
                  <a:pt x="0" y="6493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881095" y="1285988"/>
            <a:ext cx="852581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88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HEATMAP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4340971">
            <a:off x="6480891" y="-1615713"/>
            <a:ext cx="5326217" cy="14342699"/>
            <a:chOff x="0" y="0"/>
            <a:chExt cx="30183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358875">
            <a:off x="5600745" y="-558089"/>
            <a:ext cx="4540712" cy="12227452"/>
            <a:chOff x="0" y="0"/>
            <a:chExt cx="301836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253514" y="4229100"/>
            <a:ext cx="11216093" cy="1828800"/>
            <a:chOff x="0" y="0"/>
            <a:chExt cx="14954790" cy="24384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14014508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2000" b="1" spc="480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THANK YOU!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859008" y="1345008"/>
              <a:ext cx="409578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2012817">
            <a:off x="12332688" y="7766704"/>
            <a:ext cx="9357994" cy="4406847"/>
            <a:chOff x="0" y="0"/>
            <a:chExt cx="1043678" cy="491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3678" cy="491487"/>
            </a:xfrm>
            <a:custGeom>
              <a:avLst/>
              <a:gdLst/>
              <a:ahLst/>
              <a:cxnLst/>
              <a:rect l="l" t="t" r="r" b="b"/>
              <a:pathLst>
                <a:path w="1043678" h="491487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297818"/>
            <a:ext cx="4875131" cy="4875131"/>
          </a:xfrm>
          <a:custGeom>
            <a:avLst/>
            <a:gdLst/>
            <a:ahLst/>
            <a:cxnLst/>
            <a:rect l="l" t="t" r="r" b="b"/>
            <a:pathLst>
              <a:path w="4875131" h="4875131">
                <a:moveTo>
                  <a:pt x="0" y="0"/>
                </a:moveTo>
                <a:lnTo>
                  <a:pt x="4875131" y="0"/>
                </a:lnTo>
                <a:lnTo>
                  <a:pt x="4875131" y="4875130"/>
                </a:lnTo>
                <a:lnTo>
                  <a:pt x="0" y="4875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12477" y="3958829"/>
            <a:ext cx="2510715" cy="2504438"/>
          </a:xfrm>
          <a:custGeom>
            <a:avLst/>
            <a:gdLst/>
            <a:ahLst/>
            <a:cxnLst/>
            <a:rect l="l" t="t" r="r" b="b"/>
            <a:pathLst>
              <a:path w="2510715" h="2504438">
                <a:moveTo>
                  <a:pt x="0" y="0"/>
                </a:moveTo>
                <a:lnTo>
                  <a:pt x="2510715" y="0"/>
                </a:lnTo>
                <a:lnTo>
                  <a:pt x="2510715" y="2504439"/>
                </a:lnTo>
                <a:lnTo>
                  <a:pt x="0" y="25044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189737" y="6768774"/>
            <a:ext cx="3685394" cy="220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25"/>
              </a:lnSpc>
              <a:spcBef>
                <a:spcPct val="0"/>
              </a:spcBef>
            </a:pPr>
            <a:r>
              <a:rPr lang="en-US" sz="2120" spc="23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INSPECT THE NETWORK ACTIVITY ON SEPHORA’S FOUNDATION PRODUCT PAGES AND IDENTIFY THE JSON FILE THAT CONTAINS PRODUCT INFORMATION.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90976" y="6768774"/>
            <a:ext cx="3747220" cy="146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25"/>
              </a:lnSpc>
              <a:spcBef>
                <a:spcPct val="0"/>
              </a:spcBef>
            </a:pPr>
            <a:r>
              <a:rPr lang="en-US" sz="2120" spc="23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RETRIEVE DATA FROM ALL 5 PAGES OF FOUNDATION PRODUCTS USING FOR LOOP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37411" y="6768774"/>
            <a:ext cx="3458771" cy="146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25"/>
              </a:lnSpc>
              <a:spcBef>
                <a:spcPct val="0"/>
              </a:spcBef>
            </a:pPr>
            <a:r>
              <a:rPr lang="en-US" sz="2120" spc="23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CONVERT THE DATA INTO A DATAFRAME WITH 11 VARIABLES AND 262 OBSERVATIONS.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85575" y="4977686"/>
            <a:ext cx="11368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spc="39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37912" y="3996929"/>
            <a:ext cx="2510747" cy="2504438"/>
            <a:chOff x="0" y="0"/>
            <a:chExt cx="3347662" cy="33392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47662" cy="3339251"/>
            </a:xfrm>
            <a:custGeom>
              <a:avLst/>
              <a:gdLst/>
              <a:ahLst/>
              <a:cxnLst/>
              <a:rect l="l" t="t" r="r" b="b"/>
              <a:pathLst>
                <a:path w="3347662" h="3339251">
                  <a:moveTo>
                    <a:pt x="0" y="0"/>
                  </a:moveTo>
                  <a:lnTo>
                    <a:pt x="3347662" y="0"/>
                  </a:lnTo>
                  <a:lnTo>
                    <a:pt x="3347662" y="3339251"/>
                  </a:lnTo>
                  <a:lnTo>
                    <a:pt x="0" y="3339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15964" y="1307676"/>
              <a:ext cx="1515734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spc="39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11439" y="3891281"/>
            <a:ext cx="2510715" cy="2504438"/>
            <a:chOff x="0" y="0"/>
            <a:chExt cx="3347620" cy="333925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47620" cy="3339251"/>
            </a:xfrm>
            <a:custGeom>
              <a:avLst/>
              <a:gdLst/>
              <a:ahLst/>
              <a:cxnLst/>
              <a:rect l="l" t="t" r="r" b="b"/>
              <a:pathLst>
                <a:path w="3347620" h="3339251">
                  <a:moveTo>
                    <a:pt x="0" y="0"/>
                  </a:moveTo>
                  <a:lnTo>
                    <a:pt x="3347620" y="0"/>
                  </a:lnTo>
                  <a:lnTo>
                    <a:pt x="3347620" y="3339251"/>
                  </a:lnTo>
                  <a:lnTo>
                    <a:pt x="0" y="3339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15943" y="1307676"/>
              <a:ext cx="1515734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spc="39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4303512">
            <a:off x="12734549" y="7054876"/>
            <a:ext cx="9357994" cy="4406847"/>
            <a:chOff x="0" y="0"/>
            <a:chExt cx="1043678" cy="4914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3678" cy="491487"/>
            </a:xfrm>
            <a:custGeom>
              <a:avLst/>
              <a:gdLst/>
              <a:ahLst/>
              <a:cxnLst/>
              <a:rect l="l" t="t" r="r" b="b"/>
              <a:pathLst>
                <a:path w="1043678" h="491487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21977" y="2197221"/>
            <a:ext cx="7751787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 spc="79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RETRIVAL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27387" y="945386"/>
            <a:ext cx="8396228" cy="8396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64385" y="945386"/>
            <a:ext cx="8396228" cy="839622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827387" y="2275812"/>
            <a:ext cx="5735376" cy="5735376"/>
          </a:xfrm>
          <a:custGeom>
            <a:avLst/>
            <a:gdLst/>
            <a:ahLst/>
            <a:cxnLst/>
            <a:rect l="l" t="t" r="r" b="b"/>
            <a:pathLst>
              <a:path w="5735376" h="5735376">
                <a:moveTo>
                  <a:pt x="0" y="0"/>
                </a:moveTo>
                <a:lnTo>
                  <a:pt x="5735375" y="0"/>
                </a:lnTo>
                <a:lnTo>
                  <a:pt x="5735375" y="5735376"/>
                </a:lnTo>
                <a:lnTo>
                  <a:pt x="0" y="573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2855508" y="2705935"/>
            <a:ext cx="933693" cy="737618"/>
          </a:xfrm>
          <a:custGeom>
            <a:avLst/>
            <a:gdLst/>
            <a:ahLst/>
            <a:cxnLst/>
            <a:rect l="l" t="t" r="r" b="b"/>
            <a:pathLst>
              <a:path w="933693" h="737618">
                <a:moveTo>
                  <a:pt x="933693" y="737617"/>
                </a:moveTo>
                <a:lnTo>
                  <a:pt x="0" y="737617"/>
                </a:lnTo>
                <a:lnTo>
                  <a:pt x="0" y="0"/>
                </a:lnTo>
                <a:lnTo>
                  <a:pt x="933693" y="0"/>
                </a:lnTo>
                <a:lnTo>
                  <a:pt x="933693" y="73761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5315498" y="8870639"/>
            <a:ext cx="1943802" cy="553221"/>
            <a:chOff x="0" y="0"/>
            <a:chExt cx="2591737" cy="73762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91737" cy="737629"/>
              <a:chOff x="0" y="0"/>
              <a:chExt cx="1427930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2793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427930" h="406400">
                    <a:moveTo>
                      <a:pt x="1224730" y="0"/>
                    </a:moveTo>
                    <a:cubicBezTo>
                      <a:pt x="1336954" y="0"/>
                      <a:pt x="1427930" y="90976"/>
                      <a:pt x="1427930" y="203200"/>
                    </a:cubicBezTo>
                    <a:cubicBezTo>
                      <a:pt x="1427930" y="315424"/>
                      <a:pt x="1336954" y="406400"/>
                      <a:pt x="122473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00F0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42793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1751929" y="263957"/>
              <a:ext cx="443626" cy="209714"/>
            </a:xfrm>
            <a:custGeom>
              <a:avLst/>
              <a:gdLst/>
              <a:ahLst/>
              <a:cxnLst/>
              <a:rect l="l" t="t" r="r" b="b"/>
              <a:pathLst>
                <a:path w="443626" h="209714">
                  <a:moveTo>
                    <a:pt x="0" y="0"/>
                  </a:moveTo>
                  <a:lnTo>
                    <a:pt x="443626" y="0"/>
                  </a:lnTo>
                  <a:lnTo>
                    <a:pt x="443626" y="209714"/>
                  </a:lnTo>
                  <a:lnTo>
                    <a:pt x="0" y="209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92885" y="198809"/>
              <a:ext cx="1208881" cy="31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56"/>
                </a:lnSpc>
              </a:pPr>
              <a:r>
                <a:rPr lang="en-US" sz="1397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Next Slide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-96507" y="2546604"/>
            <a:ext cx="18384507" cy="5883042"/>
          </a:xfrm>
          <a:custGeom>
            <a:avLst/>
            <a:gdLst/>
            <a:ahLst/>
            <a:cxnLst/>
            <a:rect l="l" t="t" r="r" b="b"/>
            <a:pathLst>
              <a:path w="18384507" h="5883042">
                <a:moveTo>
                  <a:pt x="0" y="0"/>
                </a:moveTo>
                <a:lnTo>
                  <a:pt x="18384507" y="0"/>
                </a:lnTo>
                <a:lnTo>
                  <a:pt x="18384507" y="5883042"/>
                </a:lnTo>
                <a:lnTo>
                  <a:pt x="0" y="58830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-158383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7818" y="399717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104012" y="399717"/>
            <a:ext cx="4875131" cy="4875131"/>
          </a:xfrm>
          <a:custGeom>
            <a:avLst/>
            <a:gdLst/>
            <a:ahLst/>
            <a:cxnLst/>
            <a:rect l="l" t="t" r="r" b="b"/>
            <a:pathLst>
              <a:path w="4875131" h="4875131">
                <a:moveTo>
                  <a:pt x="0" y="0"/>
                </a:moveTo>
                <a:lnTo>
                  <a:pt x="4875131" y="0"/>
                </a:lnTo>
                <a:lnTo>
                  <a:pt x="4875131" y="4875131"/>
                </a:lnTo>
                <a:lnTo>
                  <a:pt x="0" y="4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61126" y="4105001"/>
            <a:ext cx="0" cy="2510838"/>
          </a:xfrm>
          <a:prstGeom prst="line">
            <a:avLst/>
          </a:prstGeom>
          <a:ln w="28575" cap="flat">
            <a:solidFill>
              <a:srgbClr val="100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067515" y="7445025"/>
            <a:ext cx="2358500" cy="2358500"/>
          </a:xfrm>
          <a:custGeom>
            <a:avLst/>
            <a:gdLst/>
            <a:ahLst/>
            <a:cxnLst/>
            <a:rect l="l" t="t" r="r" b="b"/>
            <a:pathLst>
              <a:path w="2358500" h="2358500">
                <a:moveTo>
                  <a:pt x="0" y="0"/>
                </a:moveTo>
                <a:lnTo>
                  <a:pt x="2358501" y="0"/>
                </a:lnTo>
                <a:lnTo>
                  <a:pt x="2358501" y="2358500"/>
                </a:lnTo>
                <a:lnTo>
                  <a:pt x="0" y="2358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80956" y="4105001"/>
            <a:ext cx="3331618" cy="2525285"/>
            <a:chOff x="0" y="0"/>
            <a:chExt cx="4442158" cy="336704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4442158" cy="951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25"/>
                </a:lnSpc>
                <a:spcBef>
                  <a:spcPct val="0"/>
                </a:spcBef>
              </a:pPr>
              <a:r>
                <a:rPr lang="en-US" sz="2120" b="1" spc="23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FILTER BY PRODUCT TYPE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29990"/>
              <a:ext cx="4442158" cy="2237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4"/>
                </a:lnSpc>
              </a:pPr>
              <a:r>
                <a:rPr lang="en-US" sz="1790">
                  <a:solidFill>
                    <a:srgbClr val="100F0D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Retain only products with "foundation" in the name; exclude products containing terms like "brush," "sample," or "pump."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5376701" y="4105001"/>
            <a:ext cx="0" cy="2510838"/>
          </a:xfrm>
          <a:prstGeom prst="line">
            <a:avLst/>
          </a:prstGeom>
          <a:ln w="28575" cap="flat">
            <a:solidFill>
              <a:srgbClr val="100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5696532" y="4105001"/>
            <a:ext cx="3655287" cy="3211085"/>
            <a:chOff x="0" y="0"/>
            <a:chExt cx="4873716" cy="428144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4873716" cy="951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25"/>
                </a:lnSpc>
                <a:spcBef>
                  <a:spcPct val="0"/>
                </a:spcBef>
              </a:pPr>
              <a:r>
                <a:rPr lang="en-US" sz="2120" b="1" spc="23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CONVERT BOOLEAN VARIABLES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29990"/>
              <a:ext cx="4873716" cy="3151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4"/>
                </a:lnSpc>
              </a:pPr>
              <a:r>
                <a:rPr lang="en-US" sz="1790">
                  <a:solidFill>
                    <a:srgbClr val="100F0D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Change boolean values (true, false) in columns such as isLimitedEdition, isSephoraExclusive, isNatural, isOrganic, and isSponsored to binary format (1 for true, 0 for false).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9492276" y="4105001"/>
            <a:ext cx="0" cy="2510838"/>
          </a:xfrm>
          <a:prstGeom prst="line">
            <a:avLst/>
          </a:prstGeom>
          <a:ln w="28575" cap="flat">
            <a:solidFill>
              <a:srgbClr val="100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9812107" y="4105001"/>
            <a:ext cx="3331618" cy="2155058"/>
            <a:chOff x="0" y="0"/>
            <a:chExt cx="4442158" cy="287341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4442158" cy="457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25"/>
                </a:lnSpc>
                <a:spcBef>
                  <a:spcPct val="0"/>
                </a:spcBef>
              </a:pPr>
              <a:r>
                <a:rPr lang="en-US" sz="2120" b="1" spc="23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HANDLE PRICE RANGES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36354"/>
              <a:ext cx="4442158" cy="2237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4"/>
                </a:lnSpc>
              </a:pPr>
              <a:r>
                <a:rPr lang="en-US" sz="1790">
                  <a:solidFill>
                    <a:srgbClr val="100F0D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For products with price ranges, select the higher price value as the representative price for full-size products.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13607851" y="4105001"/>
            <a:ext cx="0" cy="2510838"/>
          </a:xfrm>
          <a:prstGeom prst="line">
            <a:avLst/>
          </a:prstGeom>
          <a:ln w="28575" cap="flat">
            <a:solidFill>
              <a:srgbClr val="100F0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183091" y="7445025"/>
            <a:ext cx="2358500" cy="2358500"/>
          </a:xfrm>
          <a:custGeom>
            <a:avLst/>
            <a:gdLst/>
            <a:ahLst/>
            <a:cxnLst/>
            <a:rect l="l" t="t" r="r" b="b"/>
            <a:pathLst>
              <a:path w="2358500" h="2358500">
                <a:moveTo>
                  <a:pt x="0" y="0"/>
                </a:moveTo>
                <a:lnTo>
                  <a:pt x="2358500" y="0"/>
                </a:lnTo>
                <a:lnTo>
                  <a:pt x="2358500" y="2358500"/>
                </a:lnTo>
                <a:lnTo>
                  <a:pt x="0" y="2358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0298666" y="7445025"/>
            <a:ext cx="2358500" cy="2358500"/>
          </a:xfrm>
          <a:custGeom>
            <a:avLst/>
            <a:gdLst/>
            <a:ahLst/>
            <a:cxnLst/>
            <a:rect l="l" t="t" r="r" b="b"/>
            <a:pathLst>
              <a:path w="2358500" h="2358500">
                <a:moveTo>
                  <a:pt x="0" y="0"/>
                </a:moveTo>
                <a:lnTo>
                  <a:pt x="2358500" y="0"/>
                </a:lnTo>
                <a:lnTo>
                  <a:pt x="2358500" y="2358500"/>
                </a:lnTo>
                <a:lnTo>
                  <a:pt x="0" y="2358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544678" y="7445025"/>
            <a:ext cx="2358500" cy="2358500"/>
          </a:xfrm>
          <a:custGeom>
            <a:avLst/>
            <a:gdLst/>
            <a:ahLst/>
            <a:cxnLst/>
            <a:rect l="l" t="t" r="r" b="b"/>
            <a:pathLst>
              <a:path w="2358500" h="2358500">
                <a:moveTo>
                  <a:pt x="0" y="0"/>
                </a:moveTo>
                <a:lnTo>
                  <a:pt x="2358501" y="0"/>
                </a:lnTo>
                <a:lnTo>
                  <a:pt x="2358501" y="2358500"/>
                </a:lnTo>
                <a:lnTo>
                  <a:pt x="0" y="2358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3927682" y="4105001"/>
            <a:ext cx="3331618" cy="1810910"/>
            <a:chOff x="0" y="0"/>
            <a:chExt cx="4442158" cy="241454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28575"/>
              <a:ext cx="4442158" cy="45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5"/>
                </a:lnSpc>
              </a:pPr>
              <a:r>
                <a:rPr lang="en-US" sz="2120" b="1" spc="23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CONVERT DATA TYPES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634690"/>
              <a:ext cx="4442158" cy="1779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4"/>
                </a:lnSpc>
              </a:pPr>
              <a:r>
                <a:rPr lang="en-US" sz="1790">
                  <a:solidFill>
                    <a:srgbClr val="100F0D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Change Price, Num_Colors, Rating, and Reviews to numerical data types to facilitate analysis.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915188"/>
            <a:ext cx="8783407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b="1" spc="79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CLEANING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439179" y="1802219"/>
            <a:ext cx="5816968" cy="5816968"/>
          </a:xfrm>
          <a:custGeom>
            <a:avLst/>
            <a:gdLst/>
            <a:ahLst/>
            <a:cxnLst/>
            <a:rect l="l" t="t" r="r" b="b"/>
            <a:pathLst>
              <a:path w="5816968" h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7221460">
            <a:off x="12124582" y="881908"/>
            <a:ext cx="2729799" cy="7350938"/>
            <a:chOff x="0" y="0"/>
            <a:chExt cx="30183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3308922"/>
            <a:ext cx="18288000" cy="4365885"/>
          </a:xfrm>
          <a:custGeom>
            <a:avLst/>
            <a:gdLst/>
            <a:ahLst/>
            <a:cxnLst/>
            <a:rect l="l" t="t" r="r" b="b"/>
            <a:pathLst>
              <a:path w="18288000" h="4365885">
                <a:moveTo>
                  <a:pt x="0" y="0"/>
                </a:moveTo>
                <a:lnTo>
                  <a:pt x="18288000" y="0"/>
                </a:lnTo>
                <a:lnTo>
                  <a:pt x="18288000" y="4365885"/>
                </a:lnTo>
                <a:lnTo>
                  <a:pt x="0" y="4365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439179" y="1802219"/>
            <a:ext cx="5816968" cy="5816968"/>
          </a:xfrm>
          <a:custGeom>
            <a:avLst/>
            <a:gdLst/>
            <a:ahLst/>
            <a:cxnLst/>
            <a:rect l="l" t="t" r="r" b="b"/>
            <a:pathLst>
              <a:path w="5816968" h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7221460">
            <a:off x="12124582" y="881908"/>
            <a:ext cx="2729799" cy="7350938"/>
            <a:chOff x="0" y="0"/>
            <a:chExt cx="301836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1836" cy="812800"/>
            </a:xfrm>
            <a:custGeom>
              <a:avLst/>
              <a:gdLst/>
              <a:ahLst/>
              <a:cxnLst/>
              <a:rect l="l" t="t" r="r" b="b"/>
              <a:pathLst>
                <a:path w="301836" h="812800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25180" y="2164648"/>
            <a:ext cx="9380915" cy="5957704"/>
          </a:xfrm>
          <a:custGeom>
            <a:avLst/>
            <a:gdLst/>
            <a:ahLst/>
            <a:cxnLst/>
            <a:rect l="l" t="t" r="r" b="b"/>
            <a:pathLst>
              <a:path w="9380915" h="5957704">
                <a:moveTo>
                  <a:pt x="0" y="0"/>
                </a:moveTo>
                <a:lnTo>
                  <a:pt x="9380915" y="0"/>
                </a:lnTo>
                <a:lnTo>
                  <a:pt x="9380915" y="5957704"/>
                </a:lnTo>
                <a:lnTo>
                  <a:pt x="0" y="5957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777426" y="3242927"/>
            <a:ext cx="576936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b="1" spc="63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42022" y="267416"/>
            <a:ext cx="5216400" cy="5216400"/>
          </a:xfrm>
          <a:custGeom>
            <a:avLst/>
            <a:gdLst/>
            <a:ahLst/>
            <a:cxnLst/>
            <a:rect l="l" t="t" r="r" b="b"/>
            <a:pathLst>
              <a:path w="5216400" h="5216400">
                <a:moveTo>
                  <a:pt x="0" y="0"/>
                </a:moveTo>
                <a:lnTo>
                  <a:pt x="5216400" y="0"/>
                </a:lnTo>
                <a:lnTo>
                  <a:pt x="5216400" y="5216400"/>
                </a:lnTo>
                <a:lnTo>
                  <a:pt x="0" y="5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4089242">
            <a:off x="13542541" y="-862731"/>
            <a:ext cx="7206280" cy="3393567"/>
            <a:chOff x="0" y="0"/>
            <a:chExt cx="1043678" cy="4914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3678" cy="491487"/>
            </a:xfrm>
            <a:custGeom>
              <a:avLst/>
              <a:gdLst/>
              <a:ahLst/>
              <a:cxnLst/>
              <a:rect l="l" t="t" r="r" b="b"/>
              <a:pathLst>
                <a:path w="1043678" h="491487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798547">
            <a:off x="13526619" y="-1752409"/>
            <a:ext cx="7206280" cy="3393567"/>
            <a:chOff x="0" y="0"/>
            <a:chExt cx="1043678" cy="49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3678" cy="491487"/>
            </a:xfrm>
            <a:custGeom>
              <a:avLst/>
              <a:gdLst/>
              <a:ahLst/>
              <a:cxnLst/>
              <a:rect l="l" t="t" r="r" b="b"/>
              <a:pathLst>
                <a:path w="1043678" h="491487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834052"/>
            <a:ext cx="9253742" cy="3975784"/>
          </a:xfrm>
          <a:custGeom>
            <a:avLst/>
            <a:gdLst/>
            <a:ahLst/>
            <a:cxnLst/>
            <a:rect l="l" t="t" r="r" b="b"/>
            <a:pathLst>
              <a:path w="9253742" h="3975784">
                <a:moveTo>
                  <a:pt x="0" y="0"/>
                </a:moveTo>
                <a:lnTo>
                  <a:pt x="9253742" y="0"/>
                </a:lnTo>
                <a:lnTo>
                  <a:pt x="9253742" y="3975785"/>
                </a:lnTo>
                <a:lnTo>
                  <a:pt x="0" y="3975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005558" y="5630560"/>
            <a:ext cx="9253742" cy="3806308"/>
          </a:xfrm>
          <a:custGeom>
            <a:avLst/>
            <a:gdLst/>
            <a:ahLst/>
            <a:cxnLst/>
            <a:rect l="l" t="t" r="r" b="b"/>
            <a:pathLst>
              <a:path w="9253742" h="3806308">
                <a:moveTo>
                  <a:pt x="0" y="0"/>
                </a:moveTo>
                <a:lnTo>
                  <a:pt x="9253742" y="0"/>
                </a:lnTo>
                <a:lnTo>
                  <a:pt x="9253742" y="3806308"/>
                </a:lnTo>
                <a:lnTo>
                  <a:pt x="0" y="38063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70889" y="4705062"/>
            <a:ext cx="5769364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100F0D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Distribution of Number of Colors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05660" y="9332093"/>
            <a:ext cx="6053537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100F0D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Distribution of Number of Reviews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42022" y="267416"/>
            <a:ext cx="5216400" cy="5216400"/>
          </a:xfrm>
          <a:custGeom>
            <a:avLst/>
            <a:gdLst/>
            <a:ahLst/>
            <a:cxnLst/>
            <a:rect l="l" t="t" r="r" b="b"/>
            <a:pathLst>
              <a:path w="5216400" h="5216400">
                <a:moveTo>
                  <a:pt x="0" y="0"/>
                </a:moveTo>
                <a:lnTo>
                  <a:pt x="5216400" y="0"/>
                </a:lnTo>
                <a:lnTo>
                  <a:pt x="5216400" y="5216400"/>
                </a:lnTo>
                <a:lnTo>
                  <a:pt x="0" y="5216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4089242">
            <a:off x="13542541" y="-862731"/>
            <a:ext cx="7206280" cy="3393567"/>
            <a:chOff x="0" y="0"/>
            <a:chExt cx="1043678" cy="4914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3678" cy="491487"/>
            </a:xfrm>
            <a:custGeom>
              <a:avLst/>
              <a:gdLst/>
              <a:ahLst/>
              <a:cxnLst/>
              <a:rect l="l" t="t" r="r" b="b"/>
              <a:pathLst>
                <a:path w="1043678" h="491487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798547">
            <a:off x="13526619" y="-1752409"/>
            <a:ext cx="7206280" cy="3393567"/>
            <a:chOff x="0" y="0"/>
            <a:chExt cx="1043678" cy="4914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3678" cy="491487"/>
            </a:xfrm>
            <a:custGeom>
              <a:avLst/>
              <a:gdLst/>
              <a:ahLst/>
              <a:cxnLst/>
              <a:rect l="l" t="t" r="r" b="b"/>
              <a:pathLst>
                <a:path w="1043678" h="491487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809882" y="2875616"/>
            <a:ext cx="12668236" cy="5142365"/>
          </a:xfrm>
          <a:custGeom>
            <a:avLst/>
            <a:gdLst/>
            <a:ahLst/>
            <a:cxnLst/>
            <a:rect l="l" t="t" r="r" b="b"/>
            <a:pathLst>
              <a:path w="12668236" h="5142365">
                <a:moveTo>
                  <a:pt x="0" y="0"/>
                </a:moveTo>
                <a:lnTo>
                  <a:pt x="12668236" y="0"/>
                </a:lnTo>
                <a:lnTo>
                  <a:pt x="12668236" y="5142365"/>
                </a:lnTo>
                <a:lnTo>
                  <a:pt x="0" y="51423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7130781" y="8171970"/>
            <a:ext cx="4026438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100F0D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Distribution of Ratings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0076" y="431267"/>
            <a:ext cx="17431966" cy="17431966"/>
          </a:xfrm>
          <a:custGeom>
            <a:avLst/>
            <a:gdLst/>
            <a:ahLst/>
            <a:cxnLst/>
            <a:rect l="l" t="t" r="r" b="b"/>
            <a:pathLst>
              <a:path w="17431966" h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556521" cy="256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56521" cy="2563043"/>
            </a:xfrm>
            <a:custGeom>
              <a:avLst/>
              <a:gdLst/>
              <a:ahLst/>
              <a:cxnLst/>
              <a:rect l="l" t="t" r="r" b="b"/>
              <a:pathLst>
                <a:path w="4556521" h="2563043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27387" y="945386"/>
            <a:ext cx="8396228" cy="83962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64385" y="945386"/>
            <a:ext cx="8396228" cy="839622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827387" y="2275812"/>
            <a:ext cx="5735376" cy="5735376"/>
          </a:xfrm>
          <a:custGeom>
            <a:avLst/>
            <a:gdLst/>
            <a:ahLst/>
            <a:cxnLst/>
            <a:rect l="l" t="t" r="r" b="b"/>
            <a:pathLst>
              <a:path w="5735376" h="5735376">
                <a:moveTo>
                  <a:pt x="0" y="0"/>
                </a:moveTo>
                <a:lnTo>
                  <a:pt x="5735375" y="0"/>
                </a:lnTo>
                <a:lnTo>
                  <a:pt x="5735375" y="5735376"/>
                </a:lnTo>
                <a:lnTo>
                  <a:pt x="0" y="573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524793" y="2916691"/>
            <a:ext cx="6387761" cy="4453618"/>
          </a:xfrm>
          <a:custGeom>
            <a:avLst/>
            <a:gdLst/>
            <a:ahLst/>
            <a:cxnLst/>
            <a:rect l="l" t="t" r="r" b="b"/>
            <a:pathLst>
              <a:path w="6387761" h="4453618">
                <a:moveTo>
                  <a:pt x="0" y="0"/>
                </a:moveTo>
                <a:lnTo>
                  <a:pt x="6387761" y="0"/>
                </a:lnTo>
                <a:lnTo>
                  <a:pt x="6387761" y="4453618"/>
                </a:lnTo>
                <a:lnTo>
                  <a:pt x="0" y="4453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349761" y="2950428"/>
            <a:ext cx="6466429" cy="4386144"/>
          </a:xfrm>
          <a:custGeom>
            <a:avLst/>
            <a:gdLst/>
            <a:ahLst/>
            <a:cxnLst/>
            <a:rect l="l" t="t" r="r" b="b"/>
            <a:pathLst>
              <a:path w="6466429" h="4386144">
                <a:moveTo>
                  <a:pt x="0" y="0"/>
                </a:moveTo>
                <a:lnTo>
                  <a:pt x="6466429" y="0"/>
                </a:lnTo>
                <a:lnTo>
                  <a:pt x="6466429" y="4386144"/>
                </a:lnTo>
                <a:lnTo>
                  <a:pt x="0" y="4386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444304" y="7474767"/>
            <a:ext cx="2548739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2799" b="1">
                <a:solidFill>
                  <a:srgbClr val="100F0D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Product Name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58633" y="7474767"/>
            <a:ext cx="2207732" cy="5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2799" b="1">
                <a:solidFill>
                  <a:srgbClr val="100F0D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Brand Name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227</Words>
  <Application>Microsoft Macintosh PowerPoint</Application>
  <PresentationFormat>Custom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Open Sauce Bold</vt:lpstr>
      <vt:lpstr>Open Sauce</vt:lpstr>
      <vt:lpstr>Open Sauce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</dc:title>
  <cp:lastModifiedBy>Nguyen, Selene</cp:lastModifiedBy>
  <cp:revision>1</cp:revision>
  <dcterms:created xsi:type="dcterms:W3CDTF">2006-08-16T00:00:00Z</dcterms:created>
  <dcterms:modified xsi:type="dcterms:W3CDTF">2024-11-12T02:16:15Z</dcterms:modified>
  <dc:identifier>DAGWOew4xhg</dc:identifier>
</cp:coreProperties>
</file>